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9" r:id="rId7"/>
    <p:sldId id="261" r:id="rId8"/>
    <p:sldId id="266" r:id="rId9"/>
    <p:sldId id="264" r:id="rId10"/>
    <p:sldId id="270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9AA0A6"/>
          </p15:clr>
        </p15:guide>
        <p15:guide id="2" pos="2898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81dzqRtZiizaM+QFMRwydamyn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494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088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218e8f7d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g11218e8f7d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218e8f7d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11218e8f7d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218e8f7d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g11218e8f7d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218e8f7d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g11218e8f7d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218e8f7d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1218e8f7d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218e8f7d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1218e8f7d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218e8f7d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1218e8f7d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2915816" y="274638"/>
            <a:ext cx="6048672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  <a:defRPr sz="3200" b="0">
                <a:solidFill>
                  <a:srgbClr val="0070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4"/>
          <p:cNvCxnSpPr/>
          <p:nvPr/>
        </p:nvCxnSpPr>
        <p:spPr>
          <a:xfrm>
            <a:off x="1228484" y="1052736"/>
            <a:ext cx="7736004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pic>
        <p:nvPicPr>
          <p:cNvPr id="1026" name="Picture 2" descr="AssoCa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3" y="343489"/>
            <a:ext cx="2061028" cy="61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28188" y="1122064"/>
            <a:ext cx="8819260" cy="264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it" sz="4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Il Counselor socio-sanitario: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it" sz="4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l’anello mancante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1142580" y="3345245"/>
            <a:ext cx="7366474" cy="122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" sz="3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Gruppo AssoCare</a:t>
            </a:r>
          </a:p>
          <a:p>
            <a:pPr lvl="0" algn="ctr">
              <a:buSzPts val="3600"/>
            </a:pPr>
            <a:r>
              <a:rPr lang="it-IT" sz="3600" dirty="0"/>
              <a:t> </a:t>
            </a:r>
            <a:r>
              <a:rPr lang="it-IT" sz="36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Relatrice Cristina Petrozzi</a:t>
            </a:r>
            <a:endParaRPr lang="it" sz="36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2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232402" y="5891057"/>
            <a:ext cx="4896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Milano, 2 aprile 2022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7;p1"/>
          <p:cNvSpPr txBox="1"/>
          <p:nvPr/>
        </p:nvSpPr>
        <p:spPr>
          <a:xfrm>
            <a:off x="1142580" y="5277078"/>
            <a:ext cx="7366474" cy="61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600"/>
            </a:pPr>
            <a:r>
              <a:rPr lang="it-IT" sz="3600" dirty="0"/>
              <a:t> </a:t>
            </a:r>
            <a:r>
              <a:rPr lang="it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Convegno AssoCounseling 2022</a:t>
            </a:r>
            <a:endParaRPr sz="32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/>
        </p:nvSpPr>
        <p:spPr>
          <a:xfrm>
            <a:off x="94004" y="2489391"/>
            <a:ext cx="8819400" cy="26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it" sz="4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Grazie per l’attenzione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Gruppo AssoCare</a:t>
            </a:r>
            <a:endParaRPr sz="36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1533175" y="5867400"/>
            <a:ext cx="6097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Assocare@assocounseling.it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915816" y="274638"/>
            <a:ext cx="6048672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it" dirty="0"/>
              <a:t>Obiettivi della relazione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8" y="1447545"/>
            <a:ext cx="8047894" cy="5023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noFill/>
            <a:miter lim="800000"/>
            <a:headEnd/>
            <a:tailEnd/>
          </a:ln>
          <a:effectLst/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644994" y="3579177"/>
            <a:ext cx="4117915" cy="76009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dirty="0">
                <a:solidFill>
                  <a:srgbClr val="002060"/>
                </a:solidFill>
              </a:rPr>
              <a:t>Il Counselor Professionale in </a:t>
            </a:r>
          </a:p>
          <a:p>
            <a:r>
              <a:rPr lang="it-IT" sz="2000" dirty="0">
                <a:solidFill>
                  <a:srgbClr val="002060"/>
                </a:solidFill>
              </a:rPr>
              <a:t>ambito socio-sanitario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392254" y="2964449"/>
            <a:ext cx="2203392" cy="4966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dirty="0">
                <a:solidFill>
                  <a:srgbClr val="002060"/>
                </a:solidFill>
              </a:rPr>
              <a:t>Legittimazione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392254" y="4587572"/>
            <a:ext cx="2203392" cy="4966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dirty="0">
                <a:solidFill>
                  <a:srgbClr val="002060"/>
                </a:solidFill>
              </a:rPr>
              <a:t>Valore aggiunto</a:t>
            </a:r>
          </a:p>
          <a:p>
            <a:endParaRPr lang="it-IT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218e8f7d9_0_3"/>
          <p:cNvSpPr txBox="1">
            <a:spLocks noGrp="1"/>
          </p:cNvSpPr>
          <p:nvPr>
            <p:ph type="title"/>
          </p:nvPr>
        </p:nvSpPr>
        <p:spPr>
          <a:xfrm>
            <a:off x="2915816" y="274638"/>
            <a:ext cx="6048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es-ES" dirty="0" err="1"/>
              <a:t>Salutogenesi</a:t>
            </a:r>
            <a:endParaRPr dirty="0"/>
          </a:p>
        </p:txBody>
      </p:sp>
      <p:pic>
        <p:nvPicPr>
          <p:cNvPr id="7" name="Google Shape;1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9905" y="2177888"/>
            <a:ext cx="6546079" cy="434611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" name="Google Shape;149;p18"/>
          <p:cNvSpPr txBox="1"/>
          <p:nvPr/>
        </p:nvSpPr>
        <p:spPr>
          <a:xfrm>
            <a:off x="1360214" y="1162226"/>
            <a:ext cx="7128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salute non è solo assenza di malattia, 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è uno “stato di completo benessere fisico, psichico e sociale"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(Organizzazione Mondiale della Sanità, 1948)</a:t>
            </a:r>
            <a:endParaRPr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 flipH="1">
            <a:off x="957126" y="5486399"/>
            <a:ext cx="7537393" cy="125623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Counselor Professionale è di per sé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portatore e promotore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concetto di salutogenesi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218e8f7d9_0_17"/>
          <p:cNvSpPr txBox="1">
            <a:spLocks noGrp="1"/>
          </p:cNvSpPr>
          <p:nvPr>
            <p:ph type="title"/>
          </p:nvPr>
        </p:nvSpPr>
        <p:spPr>
          <a:xfrm>
            <a:off x="2915816" y="274638"/>
            <a:ext cx="6048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it" dirty="0"/>
              <a:t>Nuovi profili professionali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4" y="1999707"/>
            <a:ext cx="7702958" cy="3474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Google Shape;149;p18"/>
          <p:cNvSpPr txBox="1"/>
          <p:nvPr/>
        </p:nvSpPr>
        <p:spPr>
          <a:xfrm>
            <a:off x="769124" y="1196411"/>
            <a:ext cx="7702957" cy="79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legislatore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italiano ha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riconosciuto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l’importanza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creare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un’area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assistenza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tipo socio-sanitario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SSN 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Dlgs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509/92)</a:t>
            </a:r>
            <a:endParaRPr sz="1200" dirty="0"/>
          </a:p>
        </p:txBody>
      </p:sp>
      <p:sp>
        <p:nvSpPr>
          <p:cNvPr id="6" name="Google Shape;149;p18"/>
          <p:cNvSpPr txBox="1"/>
          <p:nvPr/>
        </p:nvSpPr>
        <p:spPr>
          <a:xfrm>
            <a:off x="769124" y="5571858"/>
            <a:ext cx="7702957" cy="102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stesso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riconoscimento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operanti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cavallo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l’ambito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l’ambito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sanitario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Patto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la salute 2014-2016 e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Legge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Lorenzin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3/2018)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6" y="1245046"/>
            <a:ext cx="7868490" cy="524975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sp>
        <p:nvSpPr>
          <p:cNvPr id="100" name="Google Shape;100;g11218e8f7d9_0_3"/>
          <p:cNvSpPr txBox="1">
            <a:spLocks noGrp="1"/>
          </p:cNvSpPr>
          <p:nvPr>
            <p:ph type="title"/>
          </p:nvPr>
        </p:nvSpPr>
        <p:spPr>
          <a:xfrm>
            <a:off x="2915816" y="214816"/>
            <a:ext cx="6048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t" dirty="0"/>
              <a:t>Il Counselor Professionale: </a:t>
            </a:r>
            <a:br>
              <a:rPr lang="it" dirty="0"/>
            </a:br>
            <a:r>
              <a:rPr lang="it" dirty="0"/>
              <a:t>l’anello mancante</a:t>
            </a:r>
            <a:endParaRPr dirty="0"/>
          </a:p>
        </p:txBody>
      </p:sp>
      <p:sp>
        <p:nvSpPr>
          <p:cNvPr id="6" name="Google Shape;149;p18"/>
          <p:cNvSpPr txBox="1"/>
          <p:nvPr/>
        </p:nvSpPr>
        <p:spPr>
          <a:xfrm>
            <a:off x="734935" y="1563875"/>
            <a:ext cx="3990886" cy="127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Counselor</a:t>
            </a: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Professionale</a:t>
            </a:r>
            <a:endParaRPr lang="es-E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intercetta</a:t>
            </a: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punto in cui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esigenze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di tipo </a:t>
            </a: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sociale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incontrano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quelle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di tipo sanitario e viceversa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9" name="Google Shape;149;p18"/>
          <p:cNvSpPr txBox="1"/>
          <p:nvPr/>
        </p:nvSpPr>
        <p:spPr>
          <a:xfrm>
            <a:off x="4811281" y="4850339"/>
            <a:ext cx="3721020" cy="139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E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professionalità</a:t>
            </a: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permette</a:t>
            </a: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sostenere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la persona e di facilitare la </a:t>
            </a: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collaborazione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tra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tutti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gli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attori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coinvolti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7" name="Google Shape;149;p18"/>
          <p:cNvSpPr txBox="1"/>
          <p:nvPr/>
        </p:nvSpPr>
        <p:spPr>
          <a:xfrm>
            <a:off x="2194839" y="4021570"/>
            <a:ext cx="3990886" cy="63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Ambito</a:t>
            </a:r>
            <a:r>
              <a:rPr lang="es-E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es-ES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ocio-sanitario</a:t>
            </a:r>
            <a:endParaRPr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8" y="2485375"/>
            <a:ext cx="7761645" cy="3658306"/>
          </a:xfrm>
          <a:prstGeom prst="rect">
            <a:avLst/>
          </a:prstGeom>
        </p:spPr>
      </p:pic>
      <p:sp>
        <p:nvSpPr>
          <p:cNvPr id="100" name="Google Shape;100;g11218e8f7d9_0_3"/>
          <p:cNvSpPr txBox="1">
            <a:spLocks noGrp="1"/>
          </p:cNvSpPr>
          <p:nvPr>
            <p:ph type="title"/>
          </p:nvPr>
        </p:nvSpPr>
        <p:spPr>
          <a:xfrm>
            <a:off x="2915816" y="214816"/>
            <a:ext cx="6048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t" dirty="0"/>
              <a:t>Criticità</a:t>
            </a:r>
            <a:endParaRPr dirty="0"/>
          </a:p>
        </p:txBody>
      </p:sp>
      <p:sp>
        <p:nvSpPr>
          <p:cNvPr id="6" name="Google Shape;149;p18"/>
          <p:cNvSpPr txBox="1"/>
          <p:nvPr/>
        </p:nvSpPr>
        <p:spPr>
          <a:xfrm>
            <a:off x="315307" y="1421039"/>
            <a:ext cx="9060929" cy="75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Modalità</a:t>
            </a:r>
            <a:r>
              <a:rPr lang="es-E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accesso</a:t>
            </a:r>
            <a:r>
              <a:rPr lang="es-E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settore</a:t>
            </a:r>
            <a:r>
              <a:rPr lang="es-E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socio-sanitario per </a:t>
            </a: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Counselor</a:t>
            </a:r>
            <a:r>
              <a:rPr lang="es-E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Professionale</a:t>
            </a:r>
            <a:endParaRPr lang="es-ES" sz="2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2200" dirty="0">
              <a:solidFill>
                <a:schemeClr val="tx1"/>
              </a:solidFill>
            </a:endParaRPr>
          </a:p>
        </p:txBody>
      </p:sp>
      <p:sp>
        <p:nvSpPr>
          <p:cNvPr id="7" name="Google Shape;149;p18"/>
          <p:cNvSpPr txBox="1"/>
          <p:nvPr/>
        </p:nvSpPr>
        <p:spPr>
          <a:xfrm>
            <a:off x="2771840" y="2238613"/>
            <a:ext cx="3890087" cy="54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22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Essere</a:t>
            </a:r>
            <a:r>
              <a:rPr lang="es-ES" sz="22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interni</a:t>
            </a:r>
            <a:r>
              <a:rPr lang="es-ES" sz="22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a una </a:t>
            </a:r>
            <a:r>
              <a:rPr lang="es-ES" sz="22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struttura</a:t>
            </a:r>
            <a:endParaRPr lang="es-ES" sz="22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chemeClr val="tx1"/>
              </a:solidFill>
            </a:endParaRPr>
          </a:p>
        </p:txBody>
      </p:sp>
      <p:sp>
        <p:nvSpPr>
          <p:cNvPr id="8" name="Google Shape;149;p18"/>
          <p:cNvSpPr txBox="1"/>
          <p:nvPr/>
        </p:nvSpPr>
        <p:spPr>
          <a:xfrm>
            <a:off x="2554515" y="3137104"/>
            <a:ext cx="4412342" cy="54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22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Avere</a:t>
            </a:r>
            <a:r>
              <a:rPr lang="es-ES" sz="22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uno sponsor al </a:t>
            </a:r>
            <a:r>
              <a:rPr lang="es-ES" sz="22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suo</a:t>
            </a:r>
            <a:r>
              <a:rPr lang="es-ES" sz="22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interno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chemeClr val="tx1"/>
              </a:solidFill>
            </a:endParaRPr>
          </a:p>
        </p:txBody>
      </p:sp>
      <p:sp>
        <p:nvSpPr>
          <p:cNvPr id="9" name="Google Shape;149;p18"/>
          <p:cNvSpPr txBox="1"/>
          <p:nvPr/>
        </p:nvSpPr>
        <p:spPr>
          <a:xfrm>
            <a:off x="3697026" y="4167364"/>
            <a:ext cx="2163340" cy="104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22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Collaborare</a:t>
            </a:r>
            <a:r>
              <a:rPr lang="es-ES" sz="22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con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un Ente del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22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Terzo</a:t>
            </a:r>
            <a:r>
              <a:rPr lang="es-ES" sz="22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Settore</a:t>
            </a:r>
            <a:endParaRPr lang="es-ES" sz="22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18e8f7d9_0_49"/>
          <p:cNvSpPr txBox="1">
            <a:spLocks noGrp="1"/>
          </p:cNvSpPr>
          <p:nvPr>
            <p:ph type="title"/>
          </p:nvPr>
        </p:nvSpPr>
        <p:spPr>
          <a:xfrm>
            <a:off x="2915816" y="206270"/>
            <a:ext cx="6048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it" dirty="0"/>
              <a:t>Prestazioni socio-sanitarie</a:t>
            </a:r>
            <a:br>
              <a:rPr lang="it" dirty="0"/>
            </a:br>
            <a:r>
              <a:rPr lang="it" dirty="0"/>
              <a:t>a valenza sanitaria</a:t>
            </a:r>
            <a:endParaRPr dirty="0"/>
          </a:p>
        </p:txBody>
      </p:sp>
      <p:sp>
        <p:nvSpPr>
          <p:cNvPr id="5" name="Google Shape;149;p18"/>
          <p:cNvSpPr txBox="1"/>
          <p:nvPr/>
        </p:nvSpPr>
        <p:spPr>
          <a:xfrm>
            <a:off x="703694" y="5601766"/>
            <a:ext cx="7793762" cy="104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Counselor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svolge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ruolo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facilitazione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gestione di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difficoltà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dovute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modo in cui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tipo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morale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manifestano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contesto sanitario</a:t>
            </a:r>
            <a:endParaRPr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1131782"/>
            <a:ext cx="6583199" cy="4388799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18e8f7d9_0_49"/>
          <p:cNvSpPr txBox="1">
            <a:spLocks noGrp="1"/>
          </p:cNvSpPr>
          <p:nvPr>
            <p:ph type="title"/>
          </p:nvPr>
        </p:nvSpPr>
        <p:spPr>
          <a:xfrm>
            <a:off x="2915816" y="206270"/>
            <a:ext cx="6048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it" dirty="0"/>
              <a:t>Prestazioni socio-sanitarie</a:t>
            </a:r>
            <a:br>
              <a:rPr lang="it" dirty="0"/>
            </a:br>
            <a:r>
              <a:rPr lang="it" dirty="0"/>
              <a:t>a valenza sociale</a:t>
            </a:r>
            <a:endParaRPr dirty="0"/>
          </a:p>
        </p:txBody>
      </p:sp>
      <p:sp>
        <p:nvSpPr>
          <p:cNvPr id="4" name="Google Shape;149;p18"/>
          <p:cNvSpPr txBox="1"/>
          <p:nvPr/>
        </p:nvSpPr>
        <p:spPr>
          <a:xfrm>
            <a:off x="679392" y="1170772"/>
            <a:ext cx="8263782" cy="104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Counselor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persona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vissuto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un problema di tipo sanitario e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percorso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generativo di recupero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direzione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esistenziale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del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ruolo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di una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buona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qualità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vita </a:t>
            </a:r>
            <a:endParaRPr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94" y="2315910"/>
            <a:ext cx="6213621" cy="411551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109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218e8f7d9_0_55"/>
          <p:cNvSpPr txBox="1">
            <a:spLocks noGrp="1"/>
          </p:cNvSpPr>
          <p:nvPr>
            <p:ph type="title"/>
          </p:nvPr>
        </p:nvSpPr>
        <p:spPr>
          <a:xfrm>
            <a:off x="1360503" y="195175"/>
            <a:ext cx="77835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it"/>
              <a:t>Conclusioni</a:t>
            </a:r>
            <a:endParaRPr/>
          </a:p>
        </p:txBody>
      </p:sp>
      <p:sp>
        <p:nvSpPr>
          <p:cNvPr id="141" name="Google Shape;141;g11218e8f7d9_0_55"/>
          <p:cNvSpPr txBox="1"/>
          <p:nvPr/>
        </p:nvSpPr>
        <p:spPr>
          <a:xfrm>
            <a:off x="784883" y="1110657"/>
            <a:ext cx="7936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937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350"/>
            </a:pPr>
            <a:r>
              <a:rPr lang="it" sz="20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Il Counselor Professionale in ambito socio-sanitario ha un ruolo già presente e ben definito</a:t>
            </a:r>
            <a:endParaRPr sz="20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64" y="1891541"/>
            <a:ext cx="6364221" cy="364451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sp>
        <p:nvSpPr>
          <p:cNvPr id="5" name="Google Shape;141;g11218e8f7d9_0_55"/>
          <p:cNvSpPr txBox="1"/>
          <p:nvPr/>
        </p:nvSpPr>
        <p:spPr>
          <a:xfrm>
            <a:off x="784883" y="5539987"/>
            <a:ext cx="79368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937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350"/>
            </a:pPr>
            <a:r>
              <a:rPr lang="it" sz="2000" dirty="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Egli dispone delle competenze e delle capacità necessarie per fungere da da anello mancante, tessendo tra i vari attori le connessioni necessarie a trasformare in realtà l’umanizzazione del settore e la salutogenesi</a:t>
            </a:r>
            <a:endParaRPr sz="2000" dirty="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348</Words>
  <Application>Microsoft Office PowerPoint</Application>
  <PresentationFormat>Presentazione su schermo (4:3)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Presentazione standard di PowerPoint</vt:lpstr>
      <vt:lpstr>Obiettivi della relazione</vt:lpstr>
      <vt:lpstr>Salutogenesi</vt:lpstr>
      <vt:lpstr>Nuovi profili professionali</vt:lpstr>
      <vt:lpstr>Il Counselor Professionale:  l’anello mancante</vt:lpstr>
      <vt:lpstr>Criticità</vt:lpstr>
      <vt:lpstr>Prestazioni socio-sanitarie a valenza sanitaria</vt:lpstr>
      <vt:lpstr>Prestazioni socio-sanitarie a valenza sociale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Luciana</dc:creator>
  <cp:lastModifiedBy>cristina petrozzi</cp:lastModifiedBy>
  <cp:revision>49</cp:revision>
  <dcterms:modified xsi:type="dcterms:W3CDTF">2022-03-24T20:02:37Z</dcterms:modified>
</cp:coreProperties>
</file>